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theme/theme3.xml" ContentType="application/vnd.openxmlformats-officedocument.them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16.xml" ContentType="application/vnd.openxmlformats-officedocument.presentationml.notesSlide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14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handoutMasters/handoutMaster1.xml" ContentType="application/vnd.openxmlformats-officedocument.presentationml.handoutMaster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notesSlides/notesSlide17.xml" ContentType="application/vnd.openxmlformats-officedocument.presentationml.notesSlid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19"/>
  </p:notesMasterIdLst>
  <p:handoutMasterIdLst>
    <p:handoutMasterId r:id="rId20"/>
  </p:handoutMasterIdLst>
  <p:sldIdLst>
    <p:sldId id="256" r:id="rId2"/>
    <p:sldId id="260" r:id="rId3"/>
    <p:sldId id="261" r:id="rId4"/>
    <p:sldId id="262" r:id="rId5"/>
    <p:sldId id="263" r:id="rId6"/>
    <p:sldId id="269" r:id="rId7"/>
    <p:sldId id="272" r:id="rId8"/>
    <p:sldId id="274" r:id="rId9"/>
    <p:sldId id="275" r:id="rId10"/>
    <p:sldId id="276" r:id="rId11"/>
    <p:sldId id="280" r:id="rId12"/>
    <p:sldId id="278" r:id="rId13"/>
    <p:sldId id="281" r:id="rId14"/>
    <p:sldId id="279" r:id="rId15"/>
    <p:sldId id="273" r:id="rId16"/>
    <p:sldId id="270" r:id="rId17"/>
    <p:sldId id="271" r:id="rId18"/>
  </p:sldIdLst>
  <p:sldSz cx="9144000" cy="6858000" type="screen4x3"/>
  <p:notesSz cx="6858000" cy="9144000"/>
  <p:defaultTextStyle>
    <a:defPPr>
      <a:defRPr lang="nl-NL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 showOutlineIcons="0">
    <p:restoredLeft sz="15664" autoAdjust="0"/>
    <p:restoredTop sz="94718" autoAdjust="0"/>
  </p:normalViewPr>
  <p:slideViewPr>
    <p:cSldViewPr>
      <p:cViewPr varScale="1">
        <p:scale>
          <a:sx n="45" d="100"/>
          <a:sy n="45" d="100"/>
        </p:scale>
        <p:origin x="-90" y="-16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 varScale="1">
        <p:scale>
          <a:sx n="39" d="100"/>
          <a:sy n="39" d="100"/>
        </p:scale>
        <p:origin x="-2190" y="-108"/>
      </p:cViewPr>
      <p:guideLst>
        <p:guide orient="horz" pos="2880"/>
        <p:guide pos="2160"/>
      </p:guideLst>
    </p:cSldViewPr>
  </p:notes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presProps" Target="pres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handoutMaster" Target="handoutMasters/handout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tableStyles" Target="tableStyle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theme" Target="theme/theme1.xml"/><Relationship Id="rId10" Type="http://schemas.openxmlformats.org/officeDocument/2006/relationships/slide" Target="slides/slide9.xml"/><Relationship Id="rId19" Type="http://schemas.openxmlformats.org/officeDocument/2006/relationships/notesMaster" Target="notesMasters/notesMaster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viewProps" Target="viewProps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quarter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5FFCAB3B-8A6F-450F-A9A2-DBC390C13B85}" type="datetimeFigureOut">
              <a:rPr lang="nl-NL" smtClean="0"/>
              <a:pPr/>
              <a:t>28-9-2011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2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3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5C221CE-27A7-4540-9658-76BFC40C57AB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koptekst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D273CDFF-C164-42AE-8410-E48694C13EFF}" type="datetimeFigureOut">
              <a:rPr lang="nl-NL" smtClean="0"/>
              <a:pPr/>
              <a:t>28-9-2011</a:t>
            </a:fld>
            <a:endParaRPr lang="nl-NL"/>
          </a:p>
        </p:txBody>
      </p:sp>
      <p:sp>
        <p:nvSpPr>
          <p:cNvPr id="4" name="Tijdelijke aanduiding voor dia-afbeelding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nl-NL"/>
          </a:p>
        </p:txBody>
      </p:sp>
      <p:sp>
        <p:nvSpPr>
          <p:cNvPr id="5" name="Tijdelijke aanduiding voor notities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082DE1AE-AEB1-4AF4-B5FC-4D8FF5E3F44C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DE1AE-AEB1-4AF4-B5FC-4D8FF5E3F44C}" type="slidenum">
              <a:rPr lang="nl-NL" smtClean="0"/>
              <a:pPr/>
              <a:t>1</a:t>
            </a:fld>
            <a:endParaRPr lang="nl-NL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DE1AE-AEB1-4AF4-B5FC-4D8FF5E3F44C}" type="slidenum">
              <a:rPr lang="nl-NL" smtClean="0"/>
              <a:pPr/>
              <a:t>10</a:t>
            </a:fld>
            <a:endParaRPr lang="nl-NL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DE1AE-AEB1-4AF4-B5FC-4D8FF5E3F44C}" type="slidenum">
              <a:rPr lang="nl-NL" smtClean="0"/>
              <a:pPr/>
              <a:t>11</a:t>
            </a:fld>
            <a:endParaRPr lang="nl-NL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DE1AE-AEB1-4AF4-B5FC-4D8FF5E3F44C}" type="slidenum">
              <a:rPr lang="nl-NL" smtClean="0"/>
              <a:pPr/>
              <a:t>12</a:t>
            </a:fld>
            <a:endParaRPr lang="nl-NL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DE1AE-AEB1-4AF4-B5FC-4D8FF5E3F44C}" type="slidenum">
              <a:rPr lang="nl-NL" smtClean="0"/>
              <a:pPr/>
              <a:t>13</a:t>
            </a:fld>
            <a:endParaRPr lang="nl-NL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DE1AE-AEB1-4AF4-B5FC-4D8FF5E3F44C}" type="slidenum">
              <a:rPr lang="nl-NL" smtClean="0"/>
              <a:pPr/>
              <a:t>14</a:t>
            </a:fld>
            <a:endParaRPr lang="nl-NL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DE1AE-AEB1-4AF4-B5FC-4D8FF5E3F44C}" type="slidenum">
              <a:rPr lang="nl-NL" smtClean="0"/>
              <a:pPr/>
              <a:t>15</a:t>
            </a:fld>
            <a:endParaRPr lang="nl-NL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DE1AE-AEB1-4AF4-B5FC-4D8FF5E3F44C}" type="slidenum">
              <a:rPr lang="nl-NL" smtClean="0"/>
              <a:pPr/>
              <a:t>16</a:t>
            </a:fld>
            <a:endParaRPr lang="nl-NL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 dirty="0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DE1AE-AEB1-4AF4-B5FC-4D8FF5E3F44C}" type="slidenum">
              <a:rPr lang="nl-NL" smtClean="0"/>
              <a:pPr/>
              <a:t>17</a:t>
            </a:fld>
            <a:endParaRPr lang="nl-NL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DE1AE-AEB1-4AF4-B5FC-4D8FF5E3F44C}" type="slidenum">
              <a:rPr lang="nl-NL" smtClean="0"/>
              <a:pPr/>
              <a:t>2</a:t>
            </a:fld>
            <a:endParaRPr lang="nl-NL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DE1AE-AEB1-4AF4-B5FC-4D8FF5E3F44C}" type="slidenum">
              <a:rPr lang="nl-NL" smtClean="0"/>
              <a:pPr/>
              <a:t>3</a:t>
            </a:fld>
            <a:endParaRPr lang="nl-NL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DE1AE-AEB1-4AF4-B5FC-4D8FF5E3F44C}" type="slidenum">
              <a:rPr lang="nl-NL" smtClean="0"/>
              <a:pPr/>
              <a:t>4</a:t>
            </a:fld>
            <a:endParaRPr lang="nl-NL"/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DE1AE-AEB1-4AF4-B5FC-4D8FF5E3F44C}" type="slidenum">
              <a:rPr lang="nl-NL" smtClean="0"/>
              <a:pPr/>
              <a:t>5</a:t>
            </a:fld>
            <a:endParaRPr lang="nl-NL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DE1AE-AEB1-4AF4-B5FC-4D8FF5E3F44C}" type="slidenum">
              <a:rPr lang="nl-NL" smtClean="0"/>
              <a:pPr/>
              <a:t>6</a:t>
            </a:fld>
            <a:endParaRPr lang="nl-NL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DE1AE-AEB1-4AF4-B5FC-4D8FF5E3F44C}" type="slidenum">
              <a:rPr lang="nl-NL" smtClean="0"/>
              <a:pPr/>
              <a:t>7</a:t>
            </a:fld>
            <a:endParaRPr lang="nl-NL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DE1AE-AEB1-4AF4-B5FC-4D8FF5E3F44C}" type="slidenum">
              <a:rPr lang="nl-NL" smtClean="0"/>
              <a:pPr/>
              <a:t>8</a:t>
            </a:fld>
            <a:endParaRPr lang="nl-NL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ia-afbeelding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Tijdelijke aanduiding voor notities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082DE1AE-AEB1-4AF4-B5FC-4D8FF5E3F44C}" type="slidenum">
              <a:rPr lang="nl-NL" smtClean="0"/>
              <a:pPr/>
              <a:t>9</a:t>
            </a:fld>
            <a:endParaRPr lang="nl-NL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eldi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Ondertitel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nl-NL" smtClean="0"/>
              <a:t>Klik om het opmaakprofiel van de modelondertitel te bewerken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05EA-1F10-4530-9DB6-5BCCBB861F40}" type="datetimeFigureOut">
              <a:rPr lang="nl-NL" smtClean="0"/>
              <a:pPr/>
              <a:t>28-9-2011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303-570C-46AA-AF41-8CDD586C727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el en verticale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05EA-1F10-4530-9DB6-5BCCBB861F40}" type="datetimeFigureOut">
              <a:rPr lang="nl-NL" smtClean="0"/>
              <a:pPr/>
              <a:t>28-9-2011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303-570C-46AA-AF41-8CDD586C727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e titel en teks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e titel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verticale tekst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05EA-1F10-4530-9DB6-5BCCBB861F40}" type="datetimeFigureOut">
              <a:rPr lang="nl-NL" smtClean="0"/>
              <a:pPr/>
              <a:t>28-9-2011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303-570C-46AA-AF41-8CDD586C727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el en objec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05EA-1F10-4530-9DB6-5BCCBB861F40}" type="datetimeFigureOut">
              <a:rPr lang="nl-NL" smtClean="0"/>
              <a:pPr/>
              <a:t>28-9-2011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303-570C-46AA-AF41-8CDD586C727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ek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05EA-1F10-4530-9DB6-5BCCBB861F40}" type="datetimeFigureOut">
              <a:rPr lang="nl-NL" smtClean="0"/>
              <a:pPr/>
              <a:t>28-9-2011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303-570C-46AA-AF41-8CDD586C727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Inhoud van twe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05EA-1F10-4530-9DB6-5BCCBB861F40}" type="datetimeFigureOut">
              <a:rPr lang="nl-NL" smtClean="0"/>
              <a:pPr/>
              <a:t>28-9-2011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303-570C-46AA-AF41-8CDD586C727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Vergelijkin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4" name="Tijdelijke aanduiding voor inhoud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5" name="Tijdelijke aanduiding voor tekst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6" name="Tijdelijke aanduiding voor inhoud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7" name="Tijdelijke aanduiding voor datum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05EA-1F10-4530-9DB6-5BCCBB861F40}" type="datetimeFigureOut">
              <a:rPr lang="nl-NL" smtClean="0"/>
              <a:pPr/>
              <a:t>28-9-2011</a:t>
            </a:fld>
            <a:endParaRPr lang="nl-NL"/>
          </a:p>
        </p:txBody>
      </p:sp>
      <p:sp>
        <p:nvSpPr>
          <p:cNvPr id="8" name="Tijdelijke aanduiding voor voettekst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9" name="Tijdelijke aanduiding voor dianumm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303-570C-46AA-AF41-8CDD586C727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Alleen tite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datum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05EA-1F10-4530-9DB6-5BCCBB861F40}" type="datetimeFigureOut">
              <a:rPr lang="nl-NL" smtClean="0"/>
              <a:pPr/>
              <a:t>28-9-2011</a:t>
            </a:fld>
            <a:endParaRPr lang="nl-NL"/>
          </a:p>
        </p:txBody>
      </p:sp>
      <p:sp>
        <p:nvSpPr>
          <p:cNvPr id="4" name="Tijdelijke aanduiding voor voettekst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5" name="Tijdelijke aanduiding voor dianumm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303-570C-46AA-AF41-8CDD586C727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Leeg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datum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05EA-1F10-4530-9DB6-5BCCBB861F40}" type="datetimeFigureOut">
              <a:rPr lang="nl-NL" smtClean="0"/>
              <a:pPr/>
              <a:t>28-9-2011</a:t>
            </a:fld>
            <a:endParaRPr lang="nl-NL"/>
          </a:p>
        </p:txBody>
      </p:sp>
      <p:sp>
        <p:nvSpPr>
          <p:cNvPr id="3" name="Tijdelijke aanduiding voor voettekst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4" name="Tijdelijke aanduiding voor dianumm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303-570C-46AA-AF41-8CDD586C727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Inhoud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inhoud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05EA-1F10-4530-9DB6-5BCCBB861F40}" type="datetimeFigureOut">
              <a:rPr lang="nl-NL" smtClean="0"/>
              <a:pPr/>
              <a:t>28-9-2011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303-570C-46AA-AF41-8CDD586C727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Afbeelding met bijschrif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afbeelding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nl-NL"/>
          </a:p>
        </p:txBody>
      </p:sp>
      <p:sp>
        <p:nvSpPr>
          <p:cNvPr id="4" name="Tijdelijke aanduiding voor tekst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nl-NL" smtClean="0"/>
              <a:t>Klik om de modelstijlen te bewerken</a:t>
            </a:r>
          </a:p>
        </p:txBody>
      </p:sp>
      <p:sp>
        <p:nvSpPr>
          <p:cNvPr id="5" name="Tijdelijke aanduiding voor datum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7BC05EA-1F10-4530-9DB6-5BCCBB861F40}" type="datetimeFigureOut">
              <a:rPr lang="nl-NL" smtClean="0"/>
              <a:pPr/>
              <a:t>28-9-2011</a:t>
            </a:fld>
            <a:endParaRPr lang="nl-NL"/>
          </a:p>
        </p:txBody>
      </p:sp>
      <p:sp>
        <p:nvSpPr>
          <p:cNvPr id="6" name="Tijdelijke aanduiding voor voettekst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nl-NL"/>
          </a:p>
        </p:txBody>
      </p:sp>
      <p:sp>
        <p:nvSpPr>
          <p:cNvPr id="7" name="Tijdelijke aanduiding voor dianumm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A177D303-570C-46AA-AF41-8CDD586C727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jdelijke aanduiding voor titel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nl-NL" smtClean="0"/>
              <a:t>Klik om de stijl te bewerken</a:t>
            </a:r>
            <a:endParaRPr lang="nl-NL"/>
          </a:p>
        </p:txBody>
      </p:sp>
      <p:sp>
        <p:nvSpPr>
          <p:cNvPr id="3" name="Tijdelijke aanduiding voor tekst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nl-NL" smtClean="0"/>
              <a:t>Klik om de modelstijlen te bewerken</a:t>
            </a:r>
          </a:p>
          <a:p>
            <a:pPr lvl="1"/>
            <a:r>
              <a:rPr lang="nl-NL" smtClean="0"/>
              <a:t>Tweede niveau</a:t>
            </a:r>
          </a:p>
          <a:p>
            <a:pPr lvl="2"/>
            <a:r>
              <a:rPr lang="nl-NL" smtClean="0"/>
              <a:t>Derde niveau</a:t>
            </a:r>
          </a:p>
          <a:p>
            <a:pPr lvl="3"/>
            <a:r>
              <a:rPr lang="nl-NL" smtClean="0"/>
              <a:t>Vierde niveau</a:t>
            </a:r>
          </a:p>
          <a:p>
            <a:pPr lvl="4"/>
            <a:r>
              <a:rPr lang="nl-NL" smtClean="0"/>
              <a:t>Vijfde niveau</a:t>
            </a:r>
            <a:endParaRPr lang="nl-NL"/>
          </a:p>
        </p:txBody>
      </p:sp>
      <p:sp>
        <p:nvSpPr>
          <p:cNvPr id="4" name="Tijdelijke aanduiding voor datum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7BC05EA-1F10-4530-9DB6-5BCCBB861F40}" type="datetimeFigureOut">
              <a:rPr lang="nl-NL" smtClean="0"/>
              <a:pPr/>
              <a:t>28-9-2011</a:t>
            </a:fld>
            <a:endParaRPr lang="nl-NL"/>
          </a:p>
        </p:txBody>
      </p:sp>
      <p:sp>
        <p:nvSpPr>
          <p:cNvPr id="5" name="Tijdelijke aanduiding voor voettekst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nl-NL"/>
          </a:p>
        </p:txBody>
      </p:sp>
      <p:sp>
        <p:nvSpPr>
          <p:cNvPr id="6" name="Tijdelijke aanduiding voor dianumm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A177D303-570C-46AA-AF41-8CDD586C727D}" type="slidenum">
              <a:rPr lang="nl-NL" smtClean="0"/>
              <a:pPr/>
              <a:t>‹nr.›</a:t>
            </a:fld>
            <a:endParaRPr lang="nl-NL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nl-NL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8.jpe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jpe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jpeg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32.gif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jpe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gif"/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1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.gif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4.jpe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10.jpeg"/><Relationship Id="rId3" Type="http://schemas.openxmlformats.org/officeDocument/2006/relationships/image" Target="../media/image5.jpeg"/><Relationship Id="rId7" Type="http://schemas.openxmlformats.org/officeDocument/2006/relationships/image" Target="../media/image9.jpe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8.jpeg"/><Relationship Id="rId5" Type="http://schemas.openxmlformats.org/officeDocument/2006/relationships/image" Target="../media/image7.jpeg"/><Relationship Id="rId4" Type="http://schemas.openxmlformats.org/officeDocument/2006/relationships/image" Target="../media/image6.jpe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5.jpeg"/><Relationship Id="rId3" Type="http://schemas.openxmlformats.org/officeDocument/2006/relationships/image" Target="../media/image1.gif"/><Relationship Id="rId7" Type="http://schemas.openxmlformats.org/officeDocument/2006/relationships/image" Target="../media/image14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5.xml"/><Relationship Id="rId6" Type="http://schemas.openxmlformats.org/officeDocument/2006/relationships/image" Target="../media/image13.jpeg"/><Relationship Id="rId5" Type="http://schemas.openxmlformats.org/officeDocument/2006/relationships/image" Target="../media/image12.jpeg"/><Relationship Id="rId10" Type="http://schemas.openxmlformats.org/officeDocument/2006/relationships/image" Target="../media/image17.jpeg"/><Relationship Id="rId4" Type="http://schemas.openxmlformats.org/officeDocument/2006/relationships/image" Target="../media/image11.jpeg"/><Relationship Id="rId9" Type="http://schemas.openxmlformats.org/officeDocument/2006/relationships/image" Target="../media/image16.jpe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23.jpeg"/><Relationship Id="rId3" Type="http://schemas.openxmlformats.org/officeDocument/2006/relationships/image" Target="../media/image18.jpeg"/><Relationship Id="rId7" Type="http://schemas.openxmlformats.org/officeDocument/2006/relationships/image" Target="../media/image22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21.jpeg"/><Relationship Id="rId5" Type="http://schemas.openxmlformats.org/officeDocument/2006/relationships/image" Target="../media/image20.jpeg"/><Relationship Id="rId4" Type="http://schemas.openxmlformats.org/officeDocument/2006/relationships/image" Target="../media/image19.jpe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jpe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5.jpe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jpe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1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A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133" y="926042"/>
            <a:ext cx="6643735" cy="500591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 rot="21365923">
            <a:off x="298456" y="3000372"/>
            <a:ext cx="8686994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spc="50" dirty="0" smtClean="0">
                <a:ln w="15875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Let all </a:t>
            </a:r>
            <a:r>
              <a:rPr lang="nl-NL" sz="5400" b="1" spc="50" dirty="0" err="1" smtClean="0">
                <a:ln w="15875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things</a:t>
            </a:r>
            <a:r>
              <a:rPr lang="nl-NL" sz="5400" b="1" spc="50" dirty="0" smtClean="0">
                <a:ln w="15875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nl-NL" sz="5400" b="1" spc="50" dirty="0" err="1" smtClean="0">
                <a:ln w="15875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be</a:t>
            </a:r>
            <a:r>
              <a:rPr lang="nl-NL" sz="5400" b="1" spc="50" dirty="0" smtClean="0">
                <a:ln w="15875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nl-NL" sz="5400" b="1" spc="50" dirty="0" err="1" smtClean="0">
                <a:ln w="15875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done</a:t>
            </a:r>
            <a:r>
              <a:rPr lang="nl-NL" sz="5400" b="1" spc="50" dirty="0" smtClean="0">
                <a:ln w="15875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 in </a:t>
            </a:r>
            <a:r>
              <a:rPr lang="nl-NL" sz="5400" b="1" spc="50" dirty="0" err="1" smtClean="0">
                <a:ln w="15875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love</a:t>
            </a:r>
            <a:endParaRPr lang="nl-NL" sz="5400" b="1" cap="none" spc="50" dirty="0">
              <a:ln w="15875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0000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" presetClass="entr" presetSubtype="0" fill="hold" grpId="0" nodeType="afterEffect">
                                  <p:stCondLst>
                                    <p:cond delay="50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</p:bld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bezoek en vrijwilligers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Afbeelding 9" descr="Michiel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285860"/>
            <a:ext cx="7000924" cy="5250693"/>
          </a:xfrm>
          <a:prstGeom prst="rect">
            <a:avLst/>
          </a:prstGeom>
        </p:spPr>
      </p:pic>
    </p:spTree>
  </p:cSld>
  <p:clrMapOvr>
    <a:masterClrMapping/>
  </p:clrMapOvr>
  <p:transition advClick="0" advTm="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bezoek en vrijwilligers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0" name="Afbeelding 9" descr="Michiel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85852" y="1285860"/>
            <a:ext cx="7000924" cy="5250693"/>
          </a:xfrm>
          <a:prstGeom prst="rect">
            <a:avLst/>
          </a:prstGeom>
        </p:spPr>
      </p:pic>
    </p:spTree>
  </p:cSld>
  <p:clrMapOvr>
    <a:masterClrMapping/>
  </p:clrMapOvr>
  <p:transition advClick="0" advTm="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3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bezoek en vrijwilligers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Afbeelding 7" descr="lynn elodi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81" y="1214421"/>
            <a:ext cx="7215238" cy="5411429"/>
          </a:xfrm>
          <a:prstGeom prst="rect">
            <a:avLst/>
          </a:prstGeom>
        </p:spPr>
      </p:pic>
    </p:spTree>
  </p:cSld>
  <p:clrMapOvr>
    <a:masterClrMapping/>
  </p:clrMapOvr>
  <p:transition advClick="0" advTm="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chemeClr val="accent1">
                <a:tint val="66000"/>
                <a:satMod val="160000"/>
              </a:schemeClr>
            </a:gs>
            <a:gs pos="50000">
              <a:schemeClr val="accent1">
                <a:tint val="44500"/>
                <a:satMod val="160000"/>
              </a:schemeClr>
            </a:gs>
            <a:gs pos="100000">
              <a:schemeClr val="accent1">
                <a:tint val="23500"/>
                <a:satMod val="160000"/>
              </a:schemeClr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bezoek en vrijwilligers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Afbeelding 7" descr="lynn elodie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64381" y="1214421"/>
            <a:ext cx="7215238" cy="5411428"/>
          </a:xfrm>
          <a:prstGeom prst="rect">
            <a:avLst/>
          </a:prstGeom>
        </p:spPr>
      </p:pic>
    </p:spTree>
  </p:cSld>
  <p:clrMapOvr>
    <a:masterClrMapping/>
  </p:clrMapOvr>
  <p:transition advClick="0" advTm="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7" presetClass="entr" presetSubtype="1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bezoek en vrijwilligers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7" name="Afbeelding 6" descr="anne en lex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 rot="240427">
            <a:off x="2010171" y="1494913"/>
            <a:ext cx="6143668" cy="4588552"/>
          </a:xfrm>
          <a:prstGeom prst="rect">
            <a:avLst/>
          </a:prstGeom>
        </p:spPr>
      </p:pic>
    </p:spTree>
  </p:cSld>
  <p:clrMapOvr>
    <a:masterClrMapping/>
  </p:clrMapOvr>
  <p:transition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hoe kan ik helpen?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3" name="Tekstvak 2"/>
          <p:cNvSpPr txBox="1"/>
          <p:nvPr/>
        </p:nvSpPr>
        <p:spPr>
          <a:xfrm>
            <a:off x="928662" y="2000240"/>
            <a:ext cx="4572032" cy="378565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&gt; donateur</a:t>
            </a:r>
          </a:p>
          <a:p>
            <a:r>
              <a:rPr lang="nl-NL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&gt; gift</a:t>
            </a:r>
          </a:p>
          <a:p>
            <a:r>
              <a:rPr lang="nl-NL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&gt; actie</a:t>
            </a:r>
          </a:p>
          <a:p>
            <a:r>
              <a:rPr lang="nl-NL" sz="40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&gt; vrijwilliger</a:t>
            </a:r>
          </a:p>
          <a:p>
            <a:endParaRPr lang="nl-NL" sz="4000" dirty="0" smtClean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0000"/>
                  </a:srgbClr>
                </a:outerShdw>
              </a:effectLst>
            </a:endParaRPr>
          </a:p>
          <a:p>
            <a:endParaRPr lang="nl-NL" sz="4000" dirty="0"/>
          </a:p>
        </p:txBody>
      </p:sp>
      <p:pic>
        <p:nvPicPr>
          <p:cNvPr id="4" name="Afbeelding 3" descr="BA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857620" y="2857496"/>
            <a:ext cx="4791075" cy="3609975"/>
          </a:xfrm>
          <a:prstGeom prst="rect">
            <a:avLst/>
          </a:prstGeom>
        </p:spPr>
      </p:pic>
      <p:pic>
        <p:nvPicPr>
          <p:cNvPr id="5" name="Afbeelding 4" descr="anbi_groot.gif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1000100" y="4714884"/>
            <a:ext cx="1976438" cy="157126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1000"/>
                            </p:stCondLst>
                            <p:childTnLst>
                              <p:par>
                                <p:cTn id="11" presetID="34" presetClass="entr" presetSubtype="0" fill="hold" nodeType="afterEffect">
                                  <p:stCondLst>
                                    <p:cond delay="1000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from="(-#ppt_w/2)" to="(#ppt_x)" calcmode="lin" valueType="num">
                                      <p:cBhvr>
                                        <p:cTn id="13" dur="6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anim from="0" to="-1.0" calcmode="lin" valueType="num">
                                      <p:cBhvr>
                                        <p:cTn id="14" dur="200" decel="5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xshear</p:attrName>
                                        </p:attrNameLst>
                                      </p:cBhvr>
                                    </p:anim>
                                    <p:animScale>
                                      <p:cBhvr>
                                        <p:cTn id="15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</p:cBhvr>
                                      <p:from x="100000" y="100000"/>
                                      <p:to x="80000" y="100000"/>
                                    </p:animScale>
                                    <p:anim by="(#ppt_h/3+#ppt_w*0.1)" calcmode="lin" valueType="num">
                                      <p:cBhvr additive="sum">
                                        <p:cTn id="16" dur="200" decel="100000" autoRev="1" fill="hold">
                                          <p:stCondLst>
                                            <p:cond delay="60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nl-NL" sz="6000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w.w.w.bahayaurora.nl</a:t>
            </a:r>
            <a:endParaRPr lang="nl-NL" sz="6000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3" name="Afbeelding 2" descr="websit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6197" y="1571612"/>
            <a:ext cx="7291607" cy="5072098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Afbeelding 3" descr="BA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250133" y="926042"/>
            <a:ext cx="6643735" cy="5005916"/>
          </a:xfrm>
          <a:prstGeom prst="rect">
            <a:avLst/>
          </a:prstGeom>
        </p:spPr>
      </p:pic>
      <p:sp>
        <p:nvSpPr>
          <p:cNvPr id="5" name="Rechthoek 4"/>
          <p:cNvSpPr/>
          <p:nvPr/>
        </p:nvSpPr>
        <p:spPr>
          <a:xfrm rot="21365923">
            <a:off x="298457" y="3000372"/>
            <a:ext cx="8686993" cy="923330"/>
          </a:xfrm>
          <a:prstGeom prst="rect">
            <a:avLst/>
          </a:prstGeom>
          <a:noFill/>
        </p:spPr>
        <p:txBody>
          <a:bodyPr wrap="none" lIns="91440" tIns="45720" rIns="91440" bIns="45720">
            <a:spAutoFit/>
          </a:bodyPr>
          <a:lstStyle/>
          <a:p>
            <a:pPr algn="ctr"/>
            <a:r>
              <a:rPr lang="nl-NL" sz="5400" b="1" spc="50" dirty="0" smtClean="0">
                <a:ln w="15875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Let all </a:t>
            </a:r>
            <a:r>
              <a:rPr lang="nl-NL" sz="5400" b="1" spc="50" dirty="0" err="1" smtClean="0">
                <a:ln w="15875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things</a:t>
            </a:r>
            <a:r>
              <a:rPr lang="nl-NL" sz="5400" b="1" spc="50" dirty="0" smtClean="0">
                <a:ln w="15875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nl-NL" sz="5400" b="1" spc="50" dirty="0" err="1" smtClean="0">
                <a:ln w="15875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be</a:t>
            </a:r>
            <a:r>
              <a:rPr lang="nl-NL" sz="5400" b="1" spc="50" dirty="0" smtClean="0">
                <a:ln w="15875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 </a:t>
            </a:r>
            <a:r>
              <a:rPr lang="nl-NL" sz="5400" b="1" spc="50" dirty="0" err="1" smtClean="0">
                <a:ln w="15875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done</a:t>
            </a:r>
            <a:r>
              <a:rPr lang="nl-NL" sz="5400" b="1" spc="50" dirty="0" smtClean="0">
                <a:ln w="15875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 in </a:t>
            </a:r>
            <a:r>
              <a:rPr lang="nl-NL" sz="5400" b="1" spc="50" dirty="0" err="1" smtClean="0">
                <a:ln w="15875">
                  <a:solidFill>
                    <a:schemeClr val="accent1">
                      <a:shade val="2500"/>
                      <a:alpha val="6500"/>
                    </a:schemeClr>
                  </a:solidFill>
                  <a:prstDash val="solid"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  <a:latin typeface="Bradley Hand ITC" pitchFamily="66" charset="0"/>
              </a:rPr>
              <a:t>love</a:t>
            </a:r>
            <a:endParaRPr lang="nl-NL" sz="5400" b="1" cap="none" spc="50" dirty="0">
              <a:ln w="15875">
                <a:solidFill>
                  <a:schemeClr val="accent1">
                    <a:shade val="2500"/>
                    <a:alpha val="6500"/>
                  </a:schemeClr>
                </a:solidFill>
                <a:prstDash val="solid"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0000"/>
                  </a:srgbClr>
                </a:outerShdw>
              </a:effectLst>
              <a:latin typeface="Bradley Hand ITC" pitchFamily="66" charset="0"/>
            </a:endParaRPr>
          </a:p>
        </p:txBody>
      </p:sp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afterEffect">
                                  <p:stCondLst>
                                    <p:cond delay="0"/>
                                  </p:stCondLst>
                                  <p:iterate type="lt">
                                    <p:tmAbs val="1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2301"/>
                            </p:stCondLst>
                            <p:childTnLst>
                              <p:par>
                                <p:cTn id="8" presetID="10" presetClass="exit" presetSubtype="0" fill="hold" grpId="1" nodeType="afterEffect">
                                  <p:stCondLst>
                                    <p:cond delay="500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9301"/>
                            </p:stCondLst>
                            <p:childTnLst>
                              <p:par>
                                <p:cTn id="12" presetID="1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 fmla="#ppt_x+(cos(-2*pi*(1-$))*-#ppt_x-sin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 fmla="#ppt_y+(sin(-2*pi*(1-$))*-#ppt_x+cos(-2*pi*(1-$))*(1-#ppt_y))*(1-$)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fltVal val="1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xit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1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" grpId="0"/>
      <p:bldP spid="5" grpId="1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k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indertehuis Bahay Aurora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2050" name="Picture 2" descr="D:\00 Bahay Aurora\informatie\powerpoint\powerpointfoto's\kinderen 1.JPG"/>
          <p:cNvPicPr>
            <a:picLocks noChangeAspect="1" noChangeArrowheads="1"/>
          </p:cNvPicPr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589464" y="1428736"/>
            <a:ext cx="5965073" cy="4456329"/>
          </a:xfrm>
          <a:prstGeom prst="rect">
            <a:avLst/>
          </a:prstGeom>
          <a:noFill/>
        </p:spPr>
      </p:pic>
      <p:pic>
        <p:nvPicPr>
          <p:cNvPr id="2051" name="Picture 3" descr="D:\00 Bahay Aurora\informatie\powerpoint\powerpointfoto's\BA-01.gif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7524331" y="5643578"/>
            <a:ext cx="1409478" cy="106201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Herke &amp; </a:t>
            </a:r>
            <a:r>
              <a:rPr lang="nl-NL" dirty="0" err="1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Arleen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4" name="Afbeelding 3" descr="2-1-im-FOTO3-725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500034" y="1500174"/>
            <a:ext cx="4714908" cy="3536181"/>
          </a:xfrm>
          <a:prstGeom prst="rect">
            <a:avLst/>
          </a:prstGeom>
        </p:spPr>
      </p:pic>
      <p:pic>
        <p:nvPicPr>
          <p:cNvPr id="3074" name="Picture 2" descr="D:\00 Bahay Aurora\informatie\powerpoint\powerpointfoto's\Herke en Arleen\2-2-im-FOTO3-1659.JPG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5000628" y="3643314"/>
            <a:ext cx="3714776" cy="2786082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8" name="Afbeelding 17" descr="1251113480_139f2f8759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pic>
        <p:nvPicPr>
          <p:cNvPr id="19" name="Afbeelding 18" descr="straatkinderen wassen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0" y="0"/>
            <a:ext cx="9144000" cy="6858000"/>
          </a:xfrm>
          <a:prstGeom prst="rect">
            <a:avLst/>
          </a:prstGeom>
        </p:spPr>
      </p:pic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714348" y="357166"/>
            <a:ext cx="8229600" cy="1143000"/>
          </a:xfrm>
        </p:spPr>
        <p:txBody>
          <a:bodyPr/>
          <a:lstStyle/>
          <a:p>
            <a:r>
              <a:rPr lang="nl-NL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straatkinderen</a:t>
            </a:r>
            <a:endParaRPr lang="nl-NL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90000"/>
                  </a:srgbClr>
                </a:outerShdw>
              </a:effectLst>
            </a:endParaRPr>
          </a:p>
        </p:txBody>
      </p:sp>
      <p:sp>
        <p:nvSpPr>
          <p:cNvPr id="14" name="Tekstvak 13"/>
          <p:cNvSpPr txBox="1"/>
          <p:nvPr/>
        </p:nvSpPr>
        <p:spPr>
          <a:xfrm>
            <a:off x="168658" y="1445342"/>
            <a:ext cx="8786874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nl-NL" sz="2800" i="1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in de Filippijnen leven circa 3 miljoen straatkinderen…</a:t>
            </a:r>
            <a:endParaRPr lang="nl-NL" sz="2800" i="1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90000"/>
                  </a:srgbClr>
                </a:outerShdw>
              </a:effectLst>
            </a:endParaRPr>
          </a:p>
        </p:txBody>
      </p:sp>
      <p:sp>
        <p:nvSpPr>
          <p:cNvPr id="16" name="Tekstvak 15"/>
          <p:cNvSpPr txBox="1"/>
          <p:nvPr/>
        </p:nvSpPr>
        <p:spPr>
          <a:xfrm>
            <a:off x="571472" y="2428868"/>
            <a:ext cx="7858148" cy="4139595"/>
          </a:xfrm>
          <a:prstGeom prst="rect">
            <a:avLst/>
          </a:prstGeom>
          <a:noFill/>
          <a:effectLst/>
        </p:spPr>
        <p:txBody>
          <a:bodyPr wrap="square" rtlCol="0">
            <a:spAutoFit/>
          </a:bodyPr>
          <a:lstStyle/>
          <a:p>
            <a:r>
              <a:rPr lang="nl-NL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• geen stabiele thuissituatie</a:t>
            </a:r>
          </a:p>
          <a:p>
            <a:r>
              <a:rPr lang="nl-NL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• leven de hele dag op straat</a:t>
            </a:r>
          </a:p>
          <a:p>
            <a:r>
              <a:rPr lang="nl-NL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• vaak slachtoffer van exploitatie</a:t>
            </a:r>
          </a:p>
          <a:p>
            <a:r>
              <a:rPr lang="nl-NL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• niet naar school</a:t>
            </a:r>
          </a:p>
          <a:p>
            <a:r>
              <a:rPr lang="nl-NL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• slachtoffer van geweld en/of seksueel misbruik</a:t>
            </a:r>
          </a:p>
          <a:p>
            <a:r>
              <a:rPr lang="nl-NL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• verslaafd aan drugs</a:t>
            </a:r>
          </a:p>
          <a:p>
            <a:r>
              <a:rPr lang="nl-NL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• voor levensonderhoud genoodzaakt om te:</a:t>
            </a:r>
            <a:endParaRPr lang="nl-NL" sz="1100" dirty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90000"/>
                  </a:srgbClr>
                </a:outerShdw>
              </a:effectLst>
            </a:endParaRPr>
          </a:p>
          <a:p>
            <a:r>
              <a:rPr lang="nl-NL" sz="11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 </a:t>
            </a:r>
            <a:endParaRPr lang="nl-NL" sz="2800" dirty="0" smtClean="0">
              <a:solidFill>
                <a:schemeClr val="accent1"/>
              </a:solidFill>
              <a:effectLst>
                <a:outerShdw blurRad="38100" dist="38100" dir="2700000" algn="tl">
                  <a:srgbClr val="000000">
                    <a:alpha val="90000"/>
                  </a:srgbClr>
                </a:outerShdw>
              </a:effectLst>
            </a:endParaRPr>
          </a:p>
          <a:p>
            <a:r>
              <a:rPr lang="nl-NL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	</a:t>
            </a:r>
            <a:r>
              <a:rPr lang="nl-NL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-bedelen			- klusjes</a:t>
            </a:r>
          </a:p>
          <a:p>
            <a:r>
              <a:rPr lang="nl-NL" sz="2800" dirty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	</a:t>
            </a:r>
            <a:r>
              <a:rPr lang="nl-NL" sz="2800" dirty="0" smtClean="0">
                <a:solidFill>
                  <a:schemeClr val="accent1"/>
                </a:solidFill>
                <a:effectLst>
                  <a:outerShdw blurRad="38100" dist="38100" dir="2700000" algn="tl">
                    <a:srgbClr val="000000">
                      <a:alpha val="90000"/>
                    </a:srgbClr>
                  </a:outerShdw>
                </a:effectLst>
              </a:rPr>
              <a:t>-producten verkoop	- prostitutie</a:t>
            </a:r>
          </a:p>
        </p:txBody>
      </p:sp>
      <p:pic>
        <p:nvPicPr>
          <p:cNvPr id="4108" name="Picture 12" descr="D:\00 Bahay Aurora\00 website\00 website NL\03 onze kinderen\foto\5-3-im-FOTO2-791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214430" y="2071678"/>
            <a:ext cx="6715140" cy="4513187"/>
          </a:xfrm>
          <a:prstGeom prst="rect">
            <a:avLst/>
          </a:prstGeom>
          <a:noFill/>
        </p:spPr>
      </p:pic>
      <p:pic>
        <p:nvPicPr>
          <p:cNvPr id="4109" name="Picture 13" descr="D:\00 Bahay Aurora\informatie\powerpoint\powerpointfoto's\straatkinderen\5-2-im-FOTO2-4657.JPG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1571604" y="2071678"/>
            <a:ext cx="6000792" cy="4500594"/>
          </a:xfrm>
          <a:prstGeom prst="rect">
            <a:avLst/>
          </a:prstGeom>
          <a:noFill/>
        </p:spPr>
      </p:pic>
      <p:pic>
        <p:nvPicPr>
          <p:cNvPr id="4110" name="Picture 14" descr="D:\00 Bahay Aurora\00 website\00 website NL\03 onze kinderen\foto\5-6-im-FOTO2-6082.JPG"/>
          <p:cNvPicPr>
            <a:picLocks noChangeAspect="1" noChangeArrowheads="1"/>
          </p:cNvPicPr>
          <p:nvPr/>
        </p:nvPicPr>
        <p:blipFill>
          <a:blip r:embed="rId7"/>
          <a:srcRect/>
          <a:stretch>
            <a:fillRect/>
          </a:stretch>
        </p:blipFill>
        <p:spPr bwMode="auto">
          <a:xfrm>
            <a:off x="1142976" y="2071678"/>
            <a:ext cx="6715172" cy="4513206"/>
          </a:xfrm>
          <a:prstGeom prst="rect">
            <a:avLst/>
          </a:prstGeom>
          <a:noFill/>
        </p:spPr>
      </p:pic>
      <p:pic>
        <p:nvPicPr>
          <p:cNvPr id="4111" name="Picture 15" descr="D:\00 Bahay Aurora\informatie\powerpoint\powerpointfoto's\straatkinderen\street-children-philippines.jpg"/>
          <p:cNvPicPr>
            <a:picLocks noChangeAspect="1" noChangeArrowheads="1"/>
          </p:cNvPicPr>
          <p:nvPr/>
        </p:nvPicPr>
        <p:blipFill>
          <a:blip r:embed="rId8"/>
          <a:srcRect/>
          <a:stretch>
            <a:fillRect/>
          </a:stretch>
        </p:blipFill>
        <p:spPr bwMode="auto">
          <a:xfrm>
            <a:off x="0" y="0"/>
            <a:ext cx="9167912" cy="6858000"/>
          </a:xfrm>
          <a:prstGeom prst="rect">
            <a:avLst/>
          </a:prstGeom>
          <a:noFill/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" fill="hold">
                            <p:stCondLst>
                              <p:cond delay="0"/>
                            </p:stCondLst>
                            <p:childTnLst>
                              <p:par>
                                <p:cTn id="8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20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" presetClass="entr" presetSubtype="0" fill="hold" grpId="0" nodeType="withEffect">
                                  <p:stCondLst>
                                    <p:cond delay="250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6" presetID="55" presetClass="entr" presetSubtype="0" fill="hold" grpId="0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1000" fill="hold"/>
                                        <p:tgtEl>
                                          <p:spTgt spid="1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0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6000"/>
                            </p:stCondLst>
                            <p:childTnLst>
                              <p:par>
                                <p:cTn id="22" presetID="29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wipe(right)" prLst="gradientSize: 0.1">
                                      <p:cBhvr>
                                        <p:cTn id="26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7000"/>
                            </p:stCondLst>
                            <p:childTnLst>
                              <p:par>
                                <p:cTn id="28" presetID="55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29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1000"/>
                                        <p:tgtEl>
                                          <p:spTgt spid="410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31" dur="1000"/>
                                        <p:tgtEl>
                                          <p:spTgt spid="410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33" presetID="55" presetClass="entr" presetSubtype="0" fill="hold" nodeType="withEffect">
                                  <p:stCondLst>
                                    <p:cond delay="300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1000" fill="hold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7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1500"/>
                            </p:stCondLst>
                            <p:childTnLst>
                              <p:par>
                                <p:cTn id="39" presetID="55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40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1" dur="1000"/>
                                        <p:tgtEl>
                                          <p:spTgt spid="410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42" dur="1000"/>
                                        <p:tgtEl>
                                          <p:spTgt spid="410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0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16000"/>
                            </p:stCondLst>
                            <p:childTnLst>
                              <p:par>
                                <p:cTn id="45" presetID="55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9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0" fill="hold">
                            <p:stCondLst>
                              <p:cond delay="17000"/>
                            </p:stCondLst>
                            <p:childTnLst>
                              <p:par>
                                <p:cTn id="51" presetID="55" presetClass="exit" presetSubtype="0" fill="hold" nodeType="afterEffect">
                                  <p:stCondLst>
                                    <p:cond delay="3500"/>
                                  </p:stCondLst>
                                  <p:childTnLst>
                                    <p:anim calcmode="lin" valueType="num">
                                      <p:cBhvr>
                                        <p:cTn id="52" dur="10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w"/>
                                          </p:val>
                                        </p:tav>
                                        <p:tav tm="100000">
                                          <p:val>
                                            <p:strVal val="ppt_w*0.7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/>
                                        <p:tgtEl>
                                          <p:spTgt spid="411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h"/>
                                          </p:val>
                                        </p:tav>
                                        <p:tav tm="100000">
                                          <p:val>
                                            <p:strVal val="ppt_h"/>
                                          </p:val>
                                        </p:tav>
                                      </p:tavLst>
                                    </p:anim>
                                    <p:animEffect transition="out" filter="fade">
                                      <p:cBhvr>
                                        <p:cTn id="54" dur="1000"/>
                                        <p:tgtEl>
                                          <p:spTgt spid="41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55" dur="1" fill="hold">
                                          <p:stCondLst>
                                            <p:cond delay="999"/>
                                          </p:stCondLst>
                                        </p:cTn>
                                        <p:tgtEl>
                                          <p:spTgt spid="41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21500"/>
                            </p:stCondLst>
                            <p:childTnLst>
                              <p:par>
                                <p:cTn id="57" presetID="17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5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1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67" dur="1000"/>
                                        <p:tgtEl>
                                          <p:spTgt spid="41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" grpId="0"/>
      <p:bldP spid="14" grpId="0"/>
      <p:bldP spid="16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flip="none" rotWithShape="1"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4200000" scaled="0"/>
          <a:tileRect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>
          <a:xfrm>
            <a:off x="1771656" y="642918"/>
            <a:ext cx="7372344" cy="1143000"/>
          </a:xfrm>
        </p:spPr>
        <p:txBody>
          <a:bodyPr>
            <a:normAutofit/>
          </a:bodyPr>
          <a:lstStyle/>
          <a:p>
            <a:r>
              <a:rPr lang="nl-NL" sz="3200" dirty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nl-NL" sz="3200" dirty="0" smtClean="0">
                <a:ln w="3175">
                  <a:noFill/>
                </a:ln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en kindertehuis voor de opvang van straatkinderen en weeskinderen</a:t>
            </a:r>
            <a:endParaRPr lang="nl-NL" sz="3200" dirty="0">
              <a:ln w="3175">
                <a:noFill/>
              </a:ln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8" name="Afbeelding 7" descr="BA-01.gif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42844" y="214290"/>
            <a:ext cx="2180650" cy="1643074"/>
          </a:xfrm>
          <a:prstGeom prst="rect">
            <a:avLst/>
          </a:prstGeom>
        </p:spPr>
      </p:pic>
      <p:sp>
        <p:nvSpPr>
          <p:cNvPr id="9" name="Tekstvak 8"/>
          <p:cNvSpPr txBox="1"/>
          <p:nvPr/>
        </p:nvSpPr>
        <p:spPr>
          <a:xfrm>
            <a:off x="1857356" y="2643182"/>
            <a:ext cx="6643734" cy="286232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0000"/>
                    </a:schemeClr>
                  </a:outerShdw>
                </a:effectLst>
              </a:rPr>
              <a:t>&gt; huisvesting</a:t>
            </a:r>
          </a:p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0000"/>
                    </a:schemeClr>
                  </a:outerShdw>
                </a:effectLst>
              </a:rPr>
              <a:t>&gt; voeding en beweging</a:t>
            </a:r>
          </a:p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0000"/>
                    </a:schemeClr>
                  </a:outerShdw>
                </a:effectLst>
              </a:rPr>
              <a:t>&gt; geestelijke verzorging</a:t>
            </a:r>
          </a:p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0000"/>
                    </a:schemeClr>
                  </a:outerShdw>
                </a:effectLst>
              </a:rPr>
              <a:t>&gt; onderwijs</a:t>
            </a:r>
            <a:endParaRPr lang="nl-NL" sz="3600" dirty="0">
              <a:solidFill>
                <a:schemeClr val="bg1"/>
              </a:solidFill>
              <a:effectLst>
                <a:outerShdw blurRad="38100" dist="38100" dir="2700000" algn="tl">
                  <a:schemeClr val="tx1">
                    <a:alpha val="70000"/>
                  </a:schemeClr>
                </a:outerShdw>
              </a:effectLst>
            </a:endParaRPr>
          </a:p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chemeClr val="tx1">
                      <a:alpha val="70000"/>
                    </a:schemeClr>
                  </a:outerShdw>
                </a:effectLst>
              </a:rPr>
              <a:t>&gt; speciaal onderwijs</a:t>
            </a:r>
          </a:p>
        </p:txBody>
      </p:sp>
      <p:grpSp>
        <p:nvGrpSpPr>
          <p:cNvPr id="13" name="Groep 12"/>
          <p:cNvGrpSpPr/>
          <p:nvPr/>
        </p:nvGrpSpPr>
        <p:grpSpPr>
          <a:xfrm>
            <a:off x="0" y="0"/>
            <a:ext cx="9144000" cy="6852285"/>
            <a:chOff x="0" y="2857"/>
            <a:chExt cx="9144000" cy="6852285"/>
          </a:xfrm>
        </p:grpSpPr>
        <p:pic>
          <p:nvPicPr>
            <p:cNvPr id="11" name="Afbeelding 10" descr="01.jpg"/>
            <p:cNvPicPr>
              <a:picLocks noChangeAspect="1"/>
            </p:cNvPicPr>
            <p:nvPr/>
          </p:nvPicPr>
          <p:blipFill>
            <a:blip r:embed="rId4"/>
            <a:stretch>
              <a:fillRect/>
            </a:stretch>
          </p:blipFill>
          <p:spPr>
            <a:xfrm>
              <a:off x="0" y="2857"/>
              <a:ext cx="9144000" cy="6852285"/>
            </a:xfrm>
            <a:prstGeom prst="rect">
              <a:avLst/>
            </a:prstGeom>
          </p:spPr>
        </p:pic>
        <p:pic>
          <p:nvPicPr>
            <p:cNvPr id="12" name="Afbeelding 11" descr="BA-01.gif"/>
            <p:cNvPicPr>
              <a:picLocks noChangeAspect="1"/>
            </p:cNvPicPr>
            <p:nvPr/>
          </p:nvPicPr>
          <p:blipFill>
            <a:blip r:embed="rId3"/>
            <a:stretch>
              <a:fillRect/>
            </a:stretch>
          </p:blipFill>
          <p:spPr>
            <a:xfrm>
              <a:off x="6773729" y="4857760"/>
              <a:ext cx="2370271" cy="1785950"/>
            </a:xfrm>
            <a:prstGeom prst="rect">
              <a:avLst/>
            </a:prstGeom>
          </p:spPr>
        </p:pic>
      </p:grpSp>
      <p:pic>
        <p:nvPicPr>
          <p:cNvPr id="5123" name="Picture 3" descr="D:\00 Bahay Aurora\informatie\powerpoint\powerpointfoto's\kinderen\4-5-im-FOTO2-9883.JPG"/>
          <p:cNvPicPr>
            <a:picLocks noChangeAspect="1" noChangeArrowheads="1"/>
          </p:cNvPicPr>
          <p:nvPr/>
        </p:nvPicPr>
        <p:blipFill>
          <a:blip r:embed="rId5"/>
          <a:srcRect/>
          <a:stretch>
            <a:fillRect/>
          </a:stretch>
        </p:blipFill>
        <p:spPr bwMode="auto">
          <a:xfrm>
            <a:off x="1785918" y="2357430"/>
            <a:ext cx="5572164" cy="4151915"/>
          </a:xfrm>
          <a:prstGeom prst="rect">
            <a:avLst/>
          </a:prstGeom>
          <a:noFill/>
        </p:spPr>
      </p:pic>
      <p:pic>
        <p:nvPicPr>
          <p:cNvPr id="10" name="Afbeelding 9" descr="Gerose.JPG"/>
          <p:cNvPicPr>
            <a:picLocks noChangeAspect="1"/>
          </p:cNvPicPr>
          <p:nvPr/>
        </p:nvPicPr>
        <p:blipFill>
          <a:blip r:embed="rId6"/>
          <a:srcRect l="13184" t="10345" r="22362"/>
          <a:stretch>
            <a:fillRect/>
          </a:stretch>
        </p:blipFill>
        <p:spPr>
          <a:xfrm>
            <a:off x="2353218" y="2357430"/>
            <a:ext cx="4437564" cy="4143404"/>
          </a:xfrm>
          <a:prstGeom prst="rect">
            <a:avLst/>
          </a:prstGeom>
        </p:spPr>
      </p:pic>
      <p:pic>
        <p:nvPicPr>
          <p:cNvPr id="14" name="Afbeelding 13" descr="Wilson.JPG"/>
          <p:cNvPicPr>
            <a:picLocks noChangeAspect="1"/>
          </p:cNvPicPr>
          <p:nvPr/>
        </p:nvPicPr>
        <p:blipFill>
          <a:blip r:embed="rId7"/>
          <a:srcRect l="19238" r="26562"/>
          <a:stretch>
            <a:fillRect/>
          </a:stretch>
        </p:blipFill>
        <p:spPr>
          <a:xfrm>
            <a:off x="2904304" y="2357430"/>
            <a:ext cx="3335391" cy="4130808"/>
          </a:xfrm>
          <a:prstGeom prst="rect">
            <a:avLst/>
          </a:prstGeom>
        </p:spPr>
      </p:pic>
      <p:pic>
        <p:nvPicPr>
          <p:cNvPr id="15" name="Afbeelding 14" descr="Miray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1857356" y="2357430"/>
            <a:ext cx="5429288" cy="4143404"/>
          </a:xfrm>
          <a:prstGeom prst="rect">
            <a:avLst/>
          </a:prstGeom>
        </p:spPr>
      </p:pic>
      <p:pic>
        <p:nvPicPr>
          <p:cNvPr id="17" name="Afbeelding 16" descr="Joyann.JPG"/>
          <p:cNvPicPr>
            <a:picLocks noChangeAspect="1"/>
          </p:cNvPicPr>
          <p:nvPr/>
        </p:nvPicPr>
        <p:blipFill>
          <a:blip r:embed="rId9"/>
          <a:srcRect l="16438" t="8621" r="32640"/>
          <a:stretch>
            <a:fillRect/>
          </a:stretch>
        </p:blipFill>
        <p:spPr>
          <a:xfrm>
            <a:off x="2852097" y="2357430"/>
            <a:ext cx="3439807" cy="4143404"/>
          </a:xfrm>
          <a:prstGeom prst="rect">
            <a:avLst/>
          </a:prstGeom>
        </p:spPr>
      </p:pic>
      <p:pic>
        <p:nvPicPr>
          <p:cNvPr id="16" name="Afbeelding 15" descr="DSC_7978.JPG"/>
          <p:cNvPicPr>
            <a:picLocks noChangeAspect="1"/>
          </p:cNvPicPr>
          <p:nvPr/>
        </p:nvPicPr>
        <p:blipFill>
          <a:blip r:embed="rId10"/>
          <a:stretch>
            <a:fillRect/>
          </a:stretch>
        </p:blipFill>
        <p:spPr>
          <a:xfrm>
            <a:off x="1020280" y="1857364"/>
            <a:ext cx="7103440" cy="471490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xit" presetSubtype="0" fill="hold" nodeType="afterEffect">
                                  <p:stCondLst>
                                    <p:cond delay="45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6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6500"/>
                            </p:stCondLst>
                            <p:childTnLst>
                              <p:par>
                                <p:cTn id="9" presetID="47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51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4" fill="hold">
                            <p:stCondLst>
                              <p:cond delay="7500"/>
                            </p:stCondLst>
                            <p:childTnLst>
                              <p:par>
                                <p:cTn id="15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6" dur="2000"/>
                                        <p:tgtEl>
                                          <p:spTgt spid="5123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5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8" fill="hold">
                            <p:stCondLst>
                              <p:cond delay="13500"/>
                            </p:stCondLst>
                            <p:childTnLst>
                              <p:par>
                                <p:cTn id="19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1" fill="hold">
                            <p:stCondLst>
                              <p:cond delay="13500"/>
                            </p:stCondLst>
                            <p:childTnLst>
                              <p:par>
                                <p:cTn id="22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3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5" fill="hold">
                            <p:stCondLst>
                              <p:cond delay="19500"/>
                            </p:stCondLst>
                            <p:childTnLst>
                              <p:par>
                                <p:cTn id="26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19500"/>
                            </p:stCondLst>
                            <p:childTnLst>
                              <p:par>
                                <p:cTn id="29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0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5500"/>
                            </p:stCondLst>
                            <p:childTnLst>
                              <p:par>
                                <p:cTn id="33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5" fill="hold">
                            <p:stCondLst>
                              <p:cond delay="25500"/>
                            </p:stCondLst>
                            <p:childTnLst>
                              <p:par>
                                <p:cTn id="36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7" dur="2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31500"/>
                            </p:stCondLst>
                            <p:childTnLst>
                              <p:par>
                                <p:cTn id="40" presetID="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31500"/>
                            </p:stCondLst>
                            <p:childTnLst>
                              <p:par>
                                <p:cTn id="43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4" dur="2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4" fill="hold">
                      <p:stCondLst>
                        <p:cond delay="indefinite"/>
                      </p:stCondLst>
                      <p:childTnLst>
                        <p:par>
                          <p:cTn id="55" fill="hold">
                            <p:stCondLst>
                              <p:cond delay="0"/>
                            </p:stCondLst>
                            <p:childTnLst>
                              <p:par>
                                <p:cTn id="56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2" fill="hold">
                      <p:stCondLst>
                        <p:cond delay="indefinite"/>
                      </p:stCondLst>
                      <p:childTnLst>
                        <p:par>
                          <p:cTn id="63" fill="hold">
                            <p:stCondLst>
                              <p:cond delay="0"/>
                            </p:stCondLst>
                            <p:childTnLst>
                              <p:par>
                                <p:cTn id="64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7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1" dur="500" fill="hold"/>
                                        <p:tgtEl>
                                          <p:spTgt spid="1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42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e</a:t>
            </a:r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xtra activiteiten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0000"/>
                  </a:srgbClr>
                </a:outerShdw>
              </a:effectLst>
            </a:endParaRPr>
          </a:p>
        </p:txBody>
      </p:sp>
      <p:sp>
        <p:nvSpPr>
          <p:cNvPr id="5" name="Tekstvak 4"/>
          <p:cNvSpPr txBox="1"/>
          <p:nvPr/>
        </p:nvSpPr>
        <p:spPr>
          <a:xfrm>
            <a:off x="357158" y="2000240"/>
            <a:ext cx="4572032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speeltuin</a:t>
            </a:r>
          </a:p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sport</a:t>
            </a:r>
          </a:p>
          <a:p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c</a:t>
            </a:r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omputers</a:t>
            </a:r>
          </a:p>
          <a:p>
            <a:r>
              <a:rPr lang="nl-NL" sz="3600" dirty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d</a:t>
            </a:r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ansen</a:t>
            </a:r>
          </a:p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muziek</a:t>
            </a:r>
          </a:p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yoga</a:t>
            </a:r>
          </a:p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knutselen</a:t>
            </a:r>
          </a:p>
          <a:p>
            <a:r>
              <a:rPr lang="nl-NL" sz="3600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spelletjes</a:t>
            </a:r>
          </a:p>
          <a:p>
            <a:endParaRPr lang="nl-NL" sz="3600" dirty="0"/>
          </a:p>
        </p:txBody>
      </p:sp>
      <p:pic>
        <p:nvPicPr>
          <p:cNvPr id="6" name="Afbeelding 5" descr="skippy bal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28960" y="2285992"/>
            <a:ext cx="5502321" cy="3695725"/>
          </a:xfrm>
          <a:prstGeom prst="rect">
            <a:avLst/>
          </a:prstGeom>
        </p:spPr>
      </p:pic>
      <p:pic>
        <p:nvPicPr>
          <p:cNvPr id="7" name="Afbeelding 6" descr="gitaar.JPG"/>
          <p:cNvPicPr>
            <a:picLocks noChangeAspect="1"/>
          </p:cNvPicPr>
          <p:nvPr/>
        </p:nvPicPr>
        <p:blipFill>
          <a:blip r:embed="rId4"/>
          <a:stretch>
            <a:fillRect/>
          </a:stretch>
        </p:blipFill>
        <p:spPr>
          <a:xfrm>
            <a:off x="4714876" y="2071678"/>
            <a:ext cx="3045029" cy="4572008"/>
          </a:xfrm>
          <a:prstGeom prst="rect">
            <a:avLst/>
          </a:prstGeom>
        </p:spPr>
      </p:pic>
      <p:pic>
        <p:nvPicPr>
          <p:cNvPr id="8" name="Afbeelding 7" descr="rennen.jpg"/>
          <p:cNvPicPr>
            <a:picLocks noChangeAspect="1"/>
          </p:cNvPicPr>
          <p:nvPr/>
        </p:nvPicPr>
        <p:blipFill>
          <a:blip r:embed="rId5"/>
          <a:stretch>
            <a:fillRect/>
          </a:stretch>
        </p:blipFill>
        <p:spPr>
          <a:xfrm>
            <a:off x="3428992" y="2143116"/>
            <a:ext cx="5072098" cy="3804074"/>
          </a:xfrm>
          <a:prstGeom prst="rect">
            <a:avLst/>
          </a:prstGeom>
        </p:spPr>
      </p:pic>
      <p:pic>
        <p:nvPicPr>
          <p:cNvPr id="9" name="Afbeelding 8" descr="tekenen.JP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3428992" y="2143115"/>
            <a:ext cx="5143536" cy="3857653"/>
          </a:xfrm>
          <a:prstGeom prst="rect">
            <a:avLst/>
          </a:prstGeom>
        </p:spPr>
      </p:pic>
      <p:pic>
        <p:nvPicPr>
          <p:cNvPr id="10" name="Afbeelding 9" descr="knutselen.jpg"/>
          <p:cNvPicPr>
            <a:picLocks noChangeAspect="1"/>
          </p:cNvPicPr>
          <p:nvPr/>
        </p:nvPicPr>
        <p:blipFill>
          <a:blip r:embed="rId7"/>
          <a:stretch>
            <a:fillRect/>
          </a:stretch>
        </p:blipFill>
        <p:spPr>
          <a:xfrm>
            <a:off x="3428992" y="2143116"/>
            <a:ext cx="5456297" cy="3664813"/>
          </a:xfrm>
          <a:prstGeom prst="rect">
            <a:avLst/>
          </a:prstGeom>
        </p:spPr>
      </p:pic>
      <p:pic>
        <p:nvPicPr>
          <p:cNvPr id="11" name="Afbeelding 10" descr="kinderen 2.jpg"/>
          <p:cNvPicPr>
            <a:picLocks noChangeAspect="1"/>
          </p:cNvPicPr>
          <p:nvPr/>
        </p:nvPicPr>
        <p:blipFill>
          <a:blip r:embed="rId8"/>
          <a:stretch>
            <a:fillRect/>
          </a:stretch>
        </p:blipFill>
        <p:spPr>
          <a:xfrm>
            <a:off x="3143240" y="2214554"/>
            <a:ext cx="5715000" cy="3790950"/>
          </a:xfrm>
          <a:prstGeom prst="rect">
            <a:avLst/>
          </a:prstGeom>
        </p:spPr>
      </p:pic>
    </p:spTree>
  </p:cSld>
  <p:clrMapOvr>
    <a:masterClrMapping/>
  </p:clrMapOvr>
  <p:transition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2000"/>
                            </p:stCondLst>
                            <p:childTnLst>
                              <p:par>
                                <p:cTn id="9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8000"/>
                            </p:stCondLst>
                            <p:childTnLst>
                              <p:par>
                                <p:cTn id="13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0"/>
                            </p:stCondLst>
                            <p:childTnLst>
                              <p:par>
                                <p:cTn id="17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18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6000"/>
                            </p:stCondLst>
                            <p:childTnLst>
                              <p:par>
                                <p:cTn id="21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4" fill="hold">
                            <p:stCondLst>
                              <p:cond delay="18000"/>
                            </p:stCondLst>
                            <p:childTnLst>
                              <p:par>
                                <p:cTn id="25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26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4000"/>
                            </p:stCondLst>
                            <p:childTnLst>
                              <p:par>
                                <p:cTn id="29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26000"/>
                            </p:stCondLst>
                            <p:childTnLst>
                              <p:par>
                                <p:cTn id="33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3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6" fill="hold">
                            <p:stCondLst>
                              <p:cond delay="32000"/>
                            </p:stCondLst>
                            <p:childTnLst>
                              <p:par>
                                <p:cTn id="37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0" fill="hold">
                            <p:stCondLst>
                              <p:cond delay="34000"/>
                            </p:stCondLst>
                            <p:childTnLst>
                              <p:par>
                                <p:cTn id="41" presetID="10" presetClass="exit" presetSubtype="0" fill="hold" nodeType="afterEffect">
                                  <p:stCondLst>
                                    <p:cond delay="4000"/>
                                  </p:stCondLst>
                                  <p:childTnLst>
                                    <p:animEffect transition="out" filter="fade">
                                      <p:cBhvr>
                                        <p:cTn id="42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4" fill="hold">
                            <p:stCondLst>
                              <p:cond delay="40000"/>
                            </p:stCondLst>
                            <p:childTnLst>
                              <p:par>
                                <p:cTn id="45" presetID="10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bezoek en vrijwilligers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3" name="Afbeelding 12" descr="lynn elodie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928662" y="1214422"/>
            <a:ext cx="7286676" cy="5465007"/>
          </a:xfrm>
          <a:prstGeom prst="rect">
            <a:avLst/>
          </a:prstGeom>
        </p:spPr>
      </p:pic>
    </p:spTree>
  </p:cSld>
  <p:clrMapOvr>
    <a:masterClrMapping/>
  </p:clrMapOvr>
  <p:transition advClick="0" advTm="5000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Scale>
                                      <p:cBhvr>
                                        <p:cTn id="7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</p:cBhvr>
                                      <p:from x="250000" y="250000"/>
                                      <p:to x="100000" y="100000"/>
                                    </p:animScale>
                                    <p:animMotion origin="layout" path="M -0.46736 0.92887  C -0.37517 0.88508  -0.02552 0.75279  0.0908 0.66613  C  0.20747 0.57948  0.21649 0.50394  0.23177 0.40825  C 0.24705 0.31256  0.22118 0.15964   0.18264 0.09152  C 0.1441 0.02341  0.03802 0.0  0.0 0.0  " pathEditMode="relative" ptsTypes="">
                                      <p:cBhvr>
                                        <p:cTn id="8" dur="10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bezoek en vrijwilligers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2" name="Afbeelding 11" descr="jacintha 2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500166" y="1428736"/>
            <a:ext cx="6715172" cy="5036379"/>
          </a:xfrm>
          <a:prstGeom prst="rect">
            <a:avLst/>
          </a:prstGeom>
        </p:spPr>
      </p:pic>
    </p:spTree>
  </p:cSld>
  <p:clrMapOvr>
    <a:masterClrMapping/>
  </p:clrMapOvr>
  <p:transition advClick="0" advTm="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8" presetClass="entr" presetSubtype="0" accel="10000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2.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*0.01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+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>
          <a:gsLst>
            <a:gs pos="0">
              <a:srgbClr val="5E9EFF"/>
            </a:gs>
            <a:gs pos="39999">
              <a:srgbClr val="85C2FF"/>
            </a:gs>
            <a:gs pos="70000">
              <a:srgbClr val="C4D6EB"/>
            </a:gs>
            <a:gs pos="100000">
              <a:srgbClr val="FFEBFA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el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nl-NL" dirty="0" smtClean="0">
                <a:solidFill>
                  <a:schemeClr val="bg1"/>
                </a:solidFill>
                <a:effectLst>
                  <a:outerShdw blurRad="38100" dist="38100" dir="2700000" algn="tl">
                    <a:srgbClr val="000000">
                      <a:alpha val="70000"/>
                    </a:srgbClr>
                  </a:outerShdw>
                </a:effectLst>
              </a:rPr>
              <a:t>bezoek en vrijwilligers</a:t>
            </a:r>
            <a:endParaRPr lang="nl-NL" dirty="0">
              <a:solidFill>
                <a:schemeClr val="bg1"/>
              </a:solidFill>
              <a:effectLst>
                <a:outerShdw blurRad="38100" dist="38100" dir="2700000" algn="tl">
                  <a:srgbClr val="000000">
                    <a:alpha val="70000"/>
                  </a:srgbClr>
                </a:outerShdw>
              </a:effectLst>
            </a:endParaRPr>
          </a:p>
        </p:txBody>
      </p:sp>
      <p:pic>
        <p:nvPicPr>
          <p:cNvPr id="11" name="Afbeelding 10" descr="ria.jpg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1538" y="1214422"/>
            <a:ext cx="7286676" cy="5465007"/>
          </a:xfrm>
          <a:prstGeom prst="rect">
            <a:avLst/>
          </a:prstGeom>
        </p:spPr>
      </p:pic>
    </p:spTree>
  </p:cSld>
  <p:clrMapOvr>
    <a:masterClrMapping/>
  </p:clrMapOvr>
  <p:transition advClick="0" advTm="5000">
    <p:cut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1" presetClass="entr" presetSubtype="0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85" decel="100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  <p:animScale>
                                      <p:cBhvr>
                                        <p:cTn id="8" dur="385" decel="100000"/>
                                        <p:tgtEl>
                                          <p:spTgt spid="11"/>
                                        </p:tgtEl>
                                      </p:cBhvr>
                                      <p:from x="10000" y="10000"/>
                                      <p:to x="200000" y="450000"/>
                                    </p:animScale>
                                    <p:animScale>
                                      <p:cBhvr>
                                        <p:cTn id="9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  <p:from x="200000" y="450000"/>
                                      <p:to x="100000" y="100000"/>
                                    </p:animScale>
                                    <p:set>
                                      <p:cBhvr>
                                        <p:cTn id="10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o>
                                        <p:strVal val="(0.5)"/>
                                      </p:to>
                                    </p:set>
                                    <p:anim from="(0.5)" to="(#ppt_x)" calcmode="lin" valueType="num">
                                      <p:cBhvr>
                                        <p:cTn id="11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</p:anim>
                                    <p:set>
                                      <p:cBhvr>
                                        <p:cTn id="12" dur="385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o>
                                        <p:strVal val="(#ppt_y+0.4)"/>
                                      </p:to>
                                    </p:set>
                                    <p:anim from="(#ppt_y+0.4)" to="(#ppt_y)" calcmode="lin" valueType="num">
                                      <p:cBhvr>
                                        <p:cTn id="13" dur="615" accel="100000" fill="hold">
                                          <p:stCondLst>
                                            <p:cond delay="385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theme1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3.xml><?xml version="1.0" encoding="utf-8"?>
<a:theme xmlns:a="http://schemas.openxmlformats.org/drawingml/2006/main" name="Office-thema">
  <a:themeElements>
    <a:clrScheme name="Kantoor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Kantoor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Kantoor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657</TotalTime>
  <Words>157</Words>
  <Application>Microsoft Office PowerPoint</Application>
  <PresentationFormat>Diavoorstelling (4:3)</PresentationFormat>
  <Paragraphs>62</Paragraphs>
  <Slides>17</Slides>
  <Notes>17</Notes>
  <HiddenSlides>0</HiddenSlides>
  <MMClips>0</MMClips>
  <ScaleCrop>false</ScaleCrop>
  <HeadingPairs>
    <vt:vector size="4" baseType="variant">
      <vt:variant>
        <vt:lpstr>Thema</vt:lpstr>
      </vt:variant>
      <vt:variant>
        <vt:i4>1</vt:i4>
      </vt:variant>
      <vt:variant>
        <vt:lpstr>Diatitels</vt:lpstr>
      </vt:variant>
      <vt:variant>
        <vt:i4>17</vt:i4>
      </vt:variant>
    </vt:vector>
  </HeadingPairs>
  <TitlesOfParts>
    <vt:vector size="18" baseType="lpstr">
      <vt:lpstr>Office-thema</vt:lpstr>
      <vt:lpstr>Dia 1</vt:lpstr>
      <vt:lpstr>kindertehuis Bahay Aurora</vt:lpstr>
      <vt:lpstr>Herke &amp; Arleen</vt:lpstr>
      <vt:lpstr>straatkinderen</vt:lpstr>
      <vt:lpstr>een kindertehuis voor de opvang van straatkinderen en weeskinderen</vt:lpstr>
      <vt:lpstr>extra activiteiten</vt:lpstr>
      <vt:lpstr>bezoek en vrijwilligers</vt:lpstr>
      <vt:lpstr>bezoek en vrijwilligers</vt:lpstr>
      <vt:lpstr>bezoek en vrijwilligers</vt:lpstr>
      <vt:lpstr>bezoek en vrijwilligers</vt:lpstr>
      <vt:lpstr>bezoek en vrijwilligers</vt:lpstr>
      <vt:lpstr>bezoek en vrijwilligers</vt:lpstr>
      <vt:lpstr>bezoek en vrijwilligers</vt:lpstr>
      <vt:lpstr>bezoek en vrijwilligers</vt:lpstr>
      <vt:lpstr>hoe kan ik helpen?</vt:lpstr>
      <vt:lpstr>w.w.w.bahayaurora.nl</vt:lpstr>
      <vt:lpstr>Dia 17</vt:lpstr>
    </vt:vector>
  </TitlesOfParts>
  <Company>n.a.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Dia 1</dc:title>
  <dc:creator>Lex en Marion</dc:creator>
  <cp:lastModifiedBy>Lex de Vries</cp:lastModifiedBy>
  <cp:revision>58</cp:revision>
  <dcterms:created xsi:type="dcterms:W3CDTF">2011-05-23T08:34:14Z</dcterms:created>
  <dcterms:modified xsi:type="dcterms:W3CDTF">2011-09-28T18:20:12Z</dcterms:modified>
</cp:coreProperties>
</file>